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2" name="Shape 12"/>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3" name="Shape 13"/>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8" name="Shape 1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3" name="Shape 33"/>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 name="Shape 3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6" name="Shape 36"/>
        <p:cNvGrpSpPr/>
        <p:nvPr/>
      </p:nvGrpSpPr>
      <p:grpSpPr>
        <a:xfrm>
          <a:off x="0" y="0"/>
          <a:ext cx="0" cy="0"/>
          <a:chOff x="0" y="0"/>
          <a:chExt cx="0" cy="0"/>
        </a:xfrm>
      </p:grpSpPr>
      <p:sp>
        <p:nvSpPr>
          <p:cNvPr id="37" name="Shape 37"/>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40" name="Shape 40"/>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
        <p:nvSpPr>
          <p:cNvPr id="41" name="Shape 4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7.jpg"/><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0.png"/><Relationship Id="rId6" Type="http://schemas.openxmlformats.org/officeDocument/2006/relationships/image" Target="../media/image03.png"/><Relationship Id="rId5" Type="http://schemas.openxmlformats.org/officeDocument/2006/relationships/image" Target="../media/image01.png"/><Relationship Id="rId7" Type="http://schemas.openxmlformats.org/officeDocument/2006/relationships/image" Target="../media/image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ctrTitle"/>
          </p:nvPr>
        </p:nvSpPr>
        <p:spPr>
          <a:xfrm>
            <a:off x="547025" y="2636017"/>
            <a:ext cx="7772400" cy="1238099"/>
          </a:xfrm>
          <a:prstGeom prst="rect">
            <a:avLst/>
          </a:prstGeom>
        </p:spPr>
        <p:txBody>
          <a:bodyPr anchorCtr="0" anchor="b" bIns="91425" lIns="91425" rIns="91425" tIns="91425">
            <a:noAutofit/>
          </a:bodyPr>
          <a:lstStyle/>
          <a:p>
            <a:pPr lvl="0" rtl="0">
              <a:spcBef>
                <a:spcPts val="0"/>
              </a:spcBef>
              <a:buNone/>
            </a:pPr>
            <a:r>
              <a:rPr i="1" lang="en">
                <a:solidFill>
                  <a:srgbClr val="980000"/>
                </a:solidFill>
              </a:rPr>
              <a:t>Macbeth </a:t>
            </a:r>
            <a:r>
              <a:rPr lang="en">
                <a:solidFill>
                  <a:srgbClr val="980000"/>
                </a:solidFill>
              </a:rPr>
              <a:t>v. </a:t>
            </a:r>
            <a:r>
              <a:rPr i="1" lang="en">
                <a:solidFill>
                  <a:srgbClr val="980000"/>
                </a:solidFill>
              </a:rPr>
              <a:t>Throne of Blood</a:t>
            </a:r>
          </a:p>
        </p:txBody>
      </p:sp>
      <p:sp>
        <p:nvSpPr>
          <p:cNvPr id="47" name="Shape 47"/>
          <p:cNvSpPr txBox="1"/>
          <p:nvPr>
            <p:ph idx="1" type="subTitle"/>
          </p:nvPr>
        </p:nvSpPr>
        <p:spPr>
          <a:xfrm>
            <a:off x="657087" y="4476907"/>
            <a:ext cx="7772400" cy="666600"/>
          </a:xfrm>
          <a:prstGeom prst="rect">
            <a:avLst/>
          </a:prstGeom>
        </p:spPr>
        <p:txBody>
          <a:bodyPr anchorCtr="0" anchor="t" bIns="91425" lIns="91425" rIns="91425" tIns="91425">
            <a:noAutofit/>
          </a:bodyPr>
          <a:lstStyle/>
          <a:p>
            <a:pPr lvl="0" rtl="0" algn="l">
              <a:spcBef>
                <a:spcPts val="0"/>
              </a:spcBef>
              <a:buNone/>
            </a:pPr>
            <a:r>
              <a:rPr lang="en"/>
              <a:t>EA 190 Comparative Assignment #1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Visual Transformation</a:t>
            </a:r>
          </a:p>
        </p:txBody>
      </p:sp>
      <p:sp>
        <p:nvSpPr>
          <p:cNvPr id="53" name="Shape 5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sz="1100"/>
              <a:t>Shakespeare’s Macbeth is a perfect expression of a historic form of regicide. At a time where the masses had their own idea of unifying the nation along with power struggle and civil disorder between the upper rankings, the efforts to properly locate a successor resulted in civil unrest and eventually blood was spilt. As history would often repeat itself, King Duncan’s father eliminated everyone in order to secure his son’s place as king. But what was so unfortunate about Duncan’s fate was how he ran into Macbeth in the north of Scotland. This is where Kurosawa’s ambitions for a tradition of violence surfaced as he was constructing his own vision of this type of power struggle.</a:t>
            </a:r>
          </a:p>
          <a:p>
            <a:pPr rtl="0">
              <a:spcBef>
                <a:spcPts val="0"/>
              </a:spcBef>
              <a:buNone/>
            </a:pPr>
            <a:r>
              <a:t/>
            </a:r>
            <a:endParaRPr sz="1800"/>
          </a:p>
          <a:p>
            <a:pPr lvl="0" rtl="0">
              <a:spcBef>
                <a:spcPts val="0"/>
              </a:spcBef>
              <a:buClr>
                <a:schemeClr val="dk1"/>
              </a:buClr>
              <a:buSzPct val="100000"/>
              <a:buFont typeface="Arial"/>
              <a:buNone/>
            </a:pPr>
            <a:r>
              <a:rPr lang="en" sz="1100">
                <a:latin typeface="Arial"/>
                <a:ea typeface="Arial"/>
                <a:cs typeface="Arial"/>
                <a:sym typeface="Arial"/>
              </a:rPr>
              <a:t>Kurosawa embraced a rather similar era of civil war in Japan. The imperial city of Kyoto was destroyed from 1467 to 1477 due to the Onin war at which the nation entered a prolonged time of turmoil. The Age of the Country at War which is referred to as “</a:t>
            </a:r>
            <a:r>
              <a:rPr i="1" lang="en" sz="1100">
                <a:latin typeface="Arial"/>
                <a:ea typeface="Arial"/>
                <a:cs typeface="Arial"/>
                <a:sym typeface="Arial"/>
              </a:rPr>
              <a:t>Sengoku Jidai”</a:t>
            </a:r>
            <a:r>
              <a:rPr lang="en" sz="1100">
                <a:latin typeface="Arial"/>
                <a:ea typeface="Arial"/>
                <a:cs typeface="Arial"/>
                <a:sym typeface="Arial"/>
              </a:rPr>
              <a:t> was marked by many conflicts between different clans and a central power that lacked a sense of direction</a:t>
            </a:r>
          </a:p>
          <a:p>
            <a:pPr>
              <a:spcBef>
                <a:spcPts val="0"/>
              </a:spcBef>
              <a:buNone/>
            </a:pPr>
            <a:r>
              <a:t/>
            </a:r>
            <a:endParaRPr sz="1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Japanese armor classification</a:t>
            </a:r>
          </a:p>
        </p:txBody>
      </p:sp>
      <p:sp>
        <p:nvSpPr>
          <p:cNvPr id="59" name="Shape 59"/>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100"/>
              <a:t>The classification of Japanese armor greatly varies upon design and the era of which it was erected. </a:t>
            </a:r>
          </a:p>
          <a:p>
            <a:pPr lvl="0" rtl="0">
              <a:spcBef>
                <a:spcPts val="0"/>
              </a:spcBef>
              <a:buClr>
                <a:schemeClr val="dk1"/>
              </a:buClr>
              <a:buSzPct val="100000"/>
              <a:buFont typeface="Arial"/>
              <a:buNone/>
            </a:pPr>
            <a:r>
              <a:rPr lang="en" sz="1100"/>
              <a:t>The cuirass (do) featured different construction—scales, lamellae or full-plate—during different periods of Japanese history. </a:t>
            </a:r>
          </a:p>
          <a:p>
            <a:pPr lvl="0" rtl="0">
              <a:spcBef>
                <a:spcPts val="0"/>
              </a:spcBef>
              <a:buClr>
                <a:schemeClr val="dk1"/>
              </a:buClr>
              <a:buSzPct val="100000"/>
              <a:buFont typeface="Arial"/>
              <a:buNone/>
            </a:pPr>
            <a:r>
              <a:rPr lang="en" sz="1100"/>
              <a:t>The helmet (kabuto) and cuirass (do) are the oldest parts of the Japanese armour. </a:t>
            </a:r>
          </a:p>
          <a:p>
            <a:pPr lvl="0" rtl="0">
              <a:spcBef>
                <a:spcPts val="0"/>
              </a:spcBef>
              <a:buNone/>
            </a:pPr>
            <a:r>
              <a:rPr lang="en" sz="1100"/>
              <a:t>The face mask (men yoroi), which literally means "face armour," was very popular but few samurai used it on the battlefield because they wanted their face to be visible to the enemy. </a:t>
            </a:r>
          </a:p>
          <a:p>
            <a:pPr lvl="0" rtl="0">
              <a:spcBef>
                <a:spcPts val="0"/>
              </a:spcBef>
              <a:buNone/>
            </a:pPr>
            <a:r>
              <a:rPr lang="en" sz="1100"/>
              <a:t>Up to the middle of the 12th century the armoured sleeves (kote) actually were only one sleeve, worn on the left arm to protect it from the bow-string. </a:t>
            </a:r>
          </a:p>
          <a:p>
            <a:pPr lvl="0" rtl="0">
              <a:spcBef>
                <a:spcPts val="0"/>
              </a:spcBef>
              <a:buNone/>
            </a:pPr>
            <a:r>
              <a:rPr lang="en" sz="1100"/>
              <a:t>The greaves (suneate) protect the legs, but the earliest ones offered no protection for the knees. </a:t>
            </a:r>
          </a:p>
          <a:p>
            <a:pPr>
              <a:spcBef>
                <a:spcPts val="0"/>
              </a:spcBef>
              <a:buNone/>
            </a:pPr>
            <a:r>
              <a:t/>
            </a:r>
            <a:endParaRPr sz="11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200925" y="205975"/>
            <a:ext cx="8810400" cy="857400"/>
          </a:xfrm>
          <a:prstGeom prst="rect">
            <a:avLst/>
          </a:prstGeom>
        </p:spPr>
        <p:txBody>
          <a:bodyPr anchorCtr="0" anchor="ctr" bIns="91425" lIns="91425" rIns="91425" tIns="91425">
            <a:noAutofit/>
          </a:bodyPr>
          <a:lstStyle/>
          <a:p>
            <a:pPr>
              <a:spcBef>
                <a:spcPts val="0"/>
              </a:spcBef>
              <a:buNone/>
            </a:pPr>
            <a:r>
              <a:rPr lang="en"/>
              <a:t>Interpretations of the Prophet</a:t>
            </a:r>
          </a:p>
        </p:txBody>
      </p:sp>
      <p:sp>
        <p:nvSpPr>
          <p:cNvPr id="65" name="Shape 65"/>
          <p:cNvSpPr txBox="1"/>
          <p:nvPr>
            <p:ph idx="1" type="body"/>
          </p:nvPr>
        </p:nvSpPr>
        <p:spPr>
          <a:xfrm>
            <a:off x="457200" y="1417800"/>
            <a:ext cx="8229600" cy="3725699"/>
          </a:xfrm>
          <a:prstGeom prst="rect">
            <a:avLst/>
          </a:prstGeom>
          <a:ln>
            <a:noFill/>
          </a:ln>
        </p:spPr>
        <p:txBody>
          <a:bodyPr anchorCtr="0" anchor="t" bIns="91425" lIns="91425" rIns="91425" tIns="91425">
            <a:noAutofit/>
          </a:bodyPr>
          <a:lstStyle/>
          <a:p>
            <a:pPr lvl="0" rtl="0">
              <a:spcBef>
                <a:spcPts val="0"/>
              </a:spcBef>
              <a:buNone/>
            </a:pPr>
            <a:r>
              <a:rPr lang="en"/>
              <a:t> </a:t>
            </a:r>
          </a:p>
          <a:p>
            <a:pPr lvl="0" rtl="0">
              <a:spcBef>
                <a:spcPts val="0"/>
              </a:spcBef>
              <a:buNone/>
            </a:pPr>
            <a:r>
              <a:t/>
            </a:r>
            <a:endParaRPr sz="1000"/>
          </a:p>
          <a:p>
            <a:pPr lvl="0" rtl="0">
              <a:spcBef>
                <a:spcPts val="0"/>
              </a:spcBef>
              <a:buNone/>
            </a:pPr>
            <a:r>
              <a:t/>
            </a:r>
            <a:endParaRPr sz="1000"/>
          </a:p>
          <a:p>
            <a:pPr lvl="0" rtl="0">
              <a:spcBef>
                <a:spcPts val="0"/>
              </a:spcBef>
              <a:buNone/>
            </a:pPr>
            <a:r>
              <a:t/>
            </a:r>
            <a:endParaRPr sz="1000"/>
          </a:p>
          <a:p>
            <a:pPr lvl="0" rtl="0">
              <a:spcBef>
                <a:spcPts val="0"/>
              </a:spcBef>
              <a:buNone/>
            </a:pPr>
            <a:r>
              <a:t/>
            </a:r>
            <a:endParaRPr sz="1000"/>
          </a:p>
          <a:p>
            <a:pPr lvl="0" rtl="0">
              <a:spcBef>
                <a:spcPts val="0"/>
              </a:spcBef>
              <a:buNone/>
            </a:pPr>
            <a:r>
              <a:t/>
            </a:r>
            <a:endParaRPr sz="1000"/>
          </a:p>
          <a:p>
            <a:pPr lvl="0" rtl="0">
              <a:spcBef>
                <a:spcPts val="0"/>
              </a:spcBef>
              <a:buNone/>
            </a:pPr>
            <a:r>
              <a:t/>
            </a:r>
            <a:endParaRPr sz="1000"/>
          </a:p>
          <a:p>
            <a:pPr lvl="0" rtl="0">
              <a:spcBef>
                <a:spcPts val="0"/>
              </a:spcBef>
              <a:buNone/>
            </a:pPr>
            <a:r>
              <a:rPr lang="en" sz="1000"/>
              <a:t>-When one gets promoted, the new atmosphere becomes very unfamiliar to because how he once viewed the world has changed.</a:t>
            </a:r>
          </a:p>
          <a:p>
            <a:pPr lvl="0" rtl="0">
              <a:spcBef>
                <a:spcPts val="0"/>
              </a:spcBef>
              <a:buNone/>
            </a:pPr>
            <a:r>
              <a:rPr lang="en" sz="1000"/>
              <a:t>-In old literature, what was saw as fit was defined as cleave</a:t>
            </a:r>
          </a:p>
          <a:p>
            <a:pPr lvl="0" rtl="0">
              <a:spcBef>
                <a:spcPts val="0"/>
              </a:spcBef>
              <a:buNone/>
            </a:pPr>
            <a:r>
              <a:rPr lang="en" sz="1000"/>
              <a:t>- What was seen as the next generation was defined as strange or unusual</a:t>
            </a:r>
          </a:p>
          <a:p>
            <a:pPr lvl="0" rtl="0">
              <a:spcBef>
                <a:spcPts val="0"/>
              </a:spcBef>
              <a:buNone/>
            </a:pPr>
            <a:r>
              <a:rPr lang="en" sz="1000"/>
              <a:t>-When it comes to today’s fashion people usually would not see something new as trendy until their mind tolerated it.</a:t>
            </a:r>
          </a:p>
          <a:p>
            <a:pPr lvl="0" rtl="0">
              <a:spcBef>
                <a:spcPts val="0"/>
              </a:spcBef>
              <a:buNone/>
            </a:pPr>
            <a:r>
              <a:rPr b="1" lang="en" sz="1000"/>
              <a:t>-Here Banquo is trying to describe how Macbeth was mentally trying on his new title as Thane of Cawdor but it is until he fully gets used to it does he really deserve to be honored in that fashion</a:t>
            </a:r>
          </a:p>
          <a:p>
            <a:pPr lvl="0" rtl="0">
              <a:spcBef>
                <a:spcPts val="0"/>
              </a:spcBef>
              <a:buClr>
                <a:schemeClr val="dk1"/>
              </a:buClr>
              <a:buSzPct val="110000"/>
              <a:buFont typeface="Arial"/>
              <a:buNone/>
            </a:pPr>
            <a:r>
              <a:rPr lang="en" sz="1000"/>
              <a:t>"New honors come upon him, / Like our strange garments, cleave not to their mould / But with the aid of use" (1.3.144-146),</a:t>
            </a:r>
          </a:p>
          <a:p>
            <a:pPr>
              <a:spcBef>
                <a:spcPts val="0"/>
              </a:spcBef>
              <a:buNone/>
            </a:pPr>
            <a:r>
              <a:t/>
            </a:r>
            <a:endParaRPr sz="1000"/>
          </a:p>
        </p:txBody>
      </p:sp>
      <p:pic>
        <p:nvPicPr>
          <p:cNvPr id="66" name="Shape 66"/>
          <p:cNvPicPr preferRelativeResize="0"/>
          <p:nvPr/>
        </p:nvPicPr>
        <p:blipFill>
          <a:blip r:embed="rId3">
            <a:alphaModFix/>
          </a:blip>
          <a:stretch>
            <a:fillRect/>
          </a:stretch>
        </p:blipFill>
        <p:spPr>
          <a:xfrm>
            <a:off x="319975" y="1302600"/>
            <a:ext cx="3577850" cy="2012549"/>
          </a:xfrm>
          <a:prstGeom prst="rect">
            <a:avLst/>
          </a:prstGeom>
          <a:noFill/>
          <a:ln>
            <a:noFill/>
          </a:ln>
        </p:spPr>
      </p:pic>
      <p:pic>
        <p:nvPicPr>
          <p:cNvPr id="67" name="Shape 67"/>
          <p:cNvPicPr preferRelativeResize="0"/>
          <p:nvPr/>
        </p:nvPicPr>
        <p:blipFill>
          <a:blip r:embed="rId4">
            <a:alphaModFix/>
          </a:blip>
          <a:stretch>
            <a:fillRect/>
          </a:stretch>
        </p:blipFill>
        <p:spPr>
          <a:xfrm>
            <a:off x="5552025" y="1302600"/>
            <a:ext cx="3263583" cy="2012550"/>
          </a:xfrm>
          <a:prstGeom prst="rect">
            <a:avLst/>
          </a:prstGeom>
          <a:noFill/>
          <a:ln>
            <a:noFill/>
          </a:ln>
        </p:spPr>
      </p:pic>
      <p:sp>
        <p:nvSpPr>
          <p:cNvPr id="68" name="Shape 68"/>
          <p:cNvSpPr txBox="1"/>
          <p:nvPr/>
        </p:nvSpPr>
        <p:spPr>
          <a:xfrm>
            <a:off x="4033425" y="1557100"/>
            <a:ext cx="1382999" cy="674999"/>
          </a:xfrm>
          <a:prstGeom prst="rect">
            <a:avLst/>
          </a:prstGeom>
          <a:noFill/>
          <a:ln>
            <a:noFill/>
          </a:ln>
        </p:spPr>
        <p:txBody>
          <a:bodyPr anchorCtr="0" anchor="t" bIns="91425" lIns="91425" rIns="91425" tIns="91425">
            <a:noAutofit/>
          </a:bodyPr>
          <a:lstStyle/>
          <a:p>
            <a:pPr rtl="0" algn="ctr">
              <a:spcBef>
                <a:spcPts val="0"/>
              </a:spcBef>
              <a:buNone/>
            </a:pPr>
            <a:r>
              <a:rPr lang="en"/>
              <a:t>Forest Spirit vs. </a:t>
            </a:r>
          </a:p>
          <a:p>
            <a:pPr algn="ctr">
              <a:spcBef>
                <a:spcPts val="0"/>
              </a:spcBef>
              <a:buNone/>
            </a:pPr>
            <a:r>
              <a:rPr lang="en"/>
              <a:t>Wierd Sisters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Macbeth’s Armor</a:t>
            </a:r>
          </a:p>
        </p:txBody>
      </p:sp>
      <p:sp>
        <p:nvSpPr>
          <p:cNvPr id="74" name="Shape 7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-Macbeth’s armor strongly represents power that was not righteously earned along with privileges that had to be stolen to be obtained. </a:t>
            </a:r>
          </a:p>
          <a:p>
            <a:pPr rtl="0">
              <a:spcBef>
                <a:spcPts val="0"/>
              </a:spcBef>
              <a:buNone/>
            </a:pPr>
            <a:r>
              <a:rPr lang="en" sz="1800"/>
              <a:t>- The Crown of King Duncan clearly represents class and royalty that is suppose to be endowed unquestionably. </a:t>
            </a:r>
          </a:p>
          <a:p>
            <a:pPr>
              <a:spcBef>
                <a:spcPts val="0"/>
              </a:spcBef>
              <a:buNone/>
            </a:pPr>
            <a:r>
              <a:rPr lang="en" sz="1800"/>
              <a:t>-At the very beginning where the witches notify Macbeth of his title as the Thane of Cawdor, they also notified him of his accension to the crown as King. But as soon as he discovers this prophecy he begins to wonder how that position would be obtainable. "If chance will have me king, why, chance may crown me, without my stir." (I,III, 154-156). All this ties Macbeth to how he would obtain the title as King and if he even wants to go throught the hassle of getting there in the first place.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Throne of Blood</a:t>
            </a:r>
          </a:p>
        </p:txBody>
      </p:sp>
      <p:sp>
        <p:nvSpPr>
          <p:cNvPr id="80" name="Shape 8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sz="1800"/>
              <a:t>Much more spectacle can be witnessed from Throne of Blood than in Macbeth. Clothing from Throne of Blood greatly enhances the plot rather then distracts from it.</a:t>
            </a:r>
          </a:p>
          <a:p>
            <a:pPr lvl="0" rtl="0">
              <a:spcBef>
                <a:spcPts val="0"/>
              </a:spcBef>
              <a:buClr>
                <a:schemeClr val="dk1"/>
              </a:buClr>
              <a:buFont typeface="Arial"/>
              <a:buNone/>
            </a:pPr>
            <a:r>
              <a:t/>
            </a:r>
            <a:endParaRPr sz="1800"/>
          </a:p>
          <a:p>
            <a:pPr lvl="0" rtl="0">
              <a:spcBef>
                <a:spcPts val="0"/>
              </a:spcBef>
              <a:buClr>
                <a:schemeClr val="dk1"/>
              </a:buClr>
              <a:buSzPct val="61111"/>
              <a:buFont typeface="Arial"/>
              <a:buNone/>
            </a:pPr>
            <a:r>
              <a:rPr lang="en" sz="1800"/>
              <a:t>Macbeth's clothing resembles the great probability of the Theory of Tragedy in the works.</a:t>
            </a:r>
          </a:p>
          <a:p>
            <a:pPr lvl="0" rtl="0">
              <a:spcBef>
                <a:spcPts val="0"/>
              </a:spcBef>
              <a:buClr>
                <a:schemeClr val="dk1"/>
              </a:buClr>
              <a:buFont typeface="Arial"/>
              <a:buNone/>
            </a:pPr>
            <a:r>
              <a:t/>
            </a:r>
            <a:endParaRPr sz="1800"/>
          </a:p>
          <a:p>
            <a:pPr lvl="0" rtl="0">
              <a:spcBef>
                <a:spcPts val="0"/>
              </a:spcBef>
              <a:buClr>
                <a:schemeClr val="dk1"/>
              </a:buClr>
              <a:buSzPct val="61111"/>
              <a:buFont typeface="Arial"/>
              <a:buNone/>
            </a:pPr>
            <a:r>
              <a:rPr lang="en" sz="1800"/>
              <a:t>Clothing in Throne of Blood represents none other than the thoughts and feelings of the characters hidden underneath. </a:t>
            </a:r>
          </a:p>
          <a:p>
            <a:pPr>
              <a:spcBef>
                <a:spcPts val="0"/>
              </a:spcBef>
              <a:buNone/>
            </a:pPr>
            <a:r>
              <a:t/>
            </a:r>
            <a:endParaRPr sz="18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122450" y="216775"/>
            <a:ext cx="1266825" cy="1704975"/>
          </a:xfrm>
          <a:prstGeom prst="rect">
            <a:avLst/>
          </a:prstGeom>
          <a:noFill/>
          <a:ln>
            <a:noFill/>
          </a:ln>
        </p:spPr>
      </p:pic>
      <p:sp>
        <p:nvSpPr>
          <p:cNvPr id="86" name="Shape 86"/>
          <p:cNvSpPr txBox="1"/>
          <p:nvPr/>
        </p:nvSpPr>
        <p:spPr>
          <a:xfrm>
            <a:off x="209575" y="2032950"/>
            <a:ext cx="4086300" cy="476699"/>
          </a:xfrm>
          <a:prstGeom prst="rect">
            <a:avLst/>
          </a:prstGeom>
          <a:noFill/>
          <a:ln>
            <a:noFill/>
          </a:ln>
        </p:spPr>
        <p:txBody>
          <a:bodyPr anchorCtr="0" anchor="t" bIns="91425" lIns="91425" rIns="91425" tIns="91425">
            <a:noAutofit/>
          </a:bodyPr>
          <a:lstStyle/>
          <a:p>
            <a:pPr>
              <a:spcBef>
                <a:spcPts val="0"/>
              </a:spcBef>
              <a:buNone/>
            </a:pPr>
            <a:r>
              <a:rPr lang="en"/>
              <a:t>Hiragata-hannya</a:t>
            </a:r>
          </a:p>
        </p:txBody>
      </p:sp>
      <p:pic>
        <p:nvPicPr>
          <p:cNvPr id="87" name="Shape 87"/>
          <p:cNvPicPr preferRelativeResize="0"/>
          <p:nvPr/>
        </p:nvPicPr>
        <p:blipFill>
          <a:blip r:embed="rId4">
            <a:alphaModFix/>
          </a:blip>
          <a:stretch>
            <a:fillRect/>
          </a:stretch>
        </p:blipFill>
        <p:spPr>
          <a:xfrm>
            <a:off x="122450" y="2467050"/>
            <a:ext cx="2006249" cy="2455425"/>
          </a:xfrm>
          <a:prstGeom prst="rect">
            <a:avLst/>
          </a:prstGeom>
          <a:noFill/>
          <a:ln>
            <a:noFill/>
          </a:ln>
        </p:spPr>
      </p:pic>
      <p:sp>
        <p:nvSpPr>
          <p:cNvPr id="88" name="Shape 88"/>
          <p:cNvSpPr txBox="1"/>
          <p:nvPr/>
        </p:nvSpPr>
        <p:spPr>
          <a:xfrm>
            <a:off x="2290475" y="4247475"/>
            <a:ext cx="873899" cy="674999"/>
          </a:xfrm>
          <a:prstGeom prst="rect">
            <a:avLst/>
          </a:prstGeom>
          <a:noFill/>
          <a:ln>
            <a:noFill/>
          </a:ln>
        </p:spPr>
        <p:txBody>
          <a:bodyPr anchorCtr="0" anchor="t" bIns="91425" lIns="91425" rIns="91425" tIns="91425">
            <a:noAutofit/>
          </a:bodyPr>
          <a:lstStyle/>
          <a:p>
            <a:pPr>
              <a:spcBef>
                <a:spcPts val="0"/>
              </a:spcBef>
              <a:buNone/>
            </a:pPr>
            <a:r>
              <a:rPr lang="en"/>
              <a:t>Chujo</a:t>
            </a:r>
          </a:p>
        </p:txBody>
      </p:sp>
      <p:pic>
        <p:nvPicPr>
          <p:cNvPr id="89" name="Shape 89"/>
          <p:cNvPicPr preferRelativeResize="0"/>
          <p:nvPr/>
        </p:nvPicPr>
        <p:blipFill>
          <a:blip r:embed="rId5">
            <a:alphaModFix/>
          </a:blip>
          <a:stretch>
            <a:fillRect/>
          </a:stretch>
        </p:blipFill>
        <p:spPr>
          <a:xfrm>
            <a:off x="2290475" y="416800"/>
            <a:ext cx="2457450" cy="1504950"/>
          </a:xfrm>
          <a:prstGeom prst="rect">
            <a:avLst/>
          </a:prstGeom>
          <a:noFill/>
          <a:ln>
            <a:noFill/>
          </a:ln>
        </p:spPr>
      </p:pic>
      <p:sp>
        <p:nvSpPr>
          <p:cNvPr id="90" name="Shape 90"/>
          <p:cNvSpPr txBox="1"/>
          <p:nvPr/>
        </p:nvSpPr>
        <p:spPr>
          <a:xfrm>
            <a:off x="2421050" y="2119675"/>
            <a:ext cx="2923500" cy="674999"/>
          </a:xfrm>
          <a:prstGeom prst="rect">
            <a:avLst/>
          </a:prstGeom>
          <a:noFill/>
          <a:ln>
            <a:noFill/>
          </a:ln>
        </p:spPr>
        <p:txBody>
          <a:bodyPr anchorCtr="0" anchor="t" bIns="91425" lIns="91425" rIns="91425" tIns="91425">
            <a:noAutofit/>
          </a:bodyPr>
          <a:lstStyle/>
          <a:p>
            <a:pPr>
              <a:spcBef>
                <a:spcPts val="0"/>
              </a:spcBef>
              <a:buNone/>
            </a:pPr>
            <a:r>
              <a:rPr lang="en"/>
              <a:t>The difference between dark and light is relevant when comparing knowledge and ignorance</a:t>
            </a:r>
          </a:p>
        </p:txBody>
      </p:sp>
      <p:pic>
        <p:nvPicPr>
          <p:cNvPr id="91" name="Shape 91"/>
          <p:cNvPicPr preferRelativeResize="0"/>
          <p:nvPr/>
        </p:nvPicPr>
        <p:blipFill>
          <a:blip r:embed="rId6">
            <a:alphaModFix/>
          </a:blip>
          <a:stretch>
            <a:fillRect/>
          </a:stretch>
        </p:blipFill>
        <p:spPr>
          <a:xfrm>
            <a:off x="5649125" y="354887"/>
            <a:ext cx="2905125" cy="1628775"/>
          </a:xfrm>
          <a:prstGeom prst="rect">
            <a:avLst/>
          </a:prstGeom>
          <a:noFill/>
          <a:ln>
            <a:noFill/>
          </a:ln>
        </p:spPr>
      </p:pic>
      <p:sp>
        <p:nvSpPr>
          <p:cNvPr id="92" name="Shape 92"/>
          <p:cNvSpPr txBox="1"/>
          <p:nvPr/>
        </p:nvSpPr>
        <p:spPr>
          <a:xfrm>
            <a:off x="6096650" y="2119675"/>
            <a:ext cx="2457599" cy="674999"/>
          </a:xfrm>
          <a:prstGeom prst="rect">
            <a:avLst/>
          </a:prstGeom>
          <a:noFill/>
          <a:ln>
            <a:noFill/>
          </a:ln>
        </p:spPr>
        <p:txBody>
          <a:bodyPr anchorCtr="0" anchor="t" bIns="91425" lIns="91425" rIns="91425" tIns="91425">
            <a:noAutofit/>
          </a:bodyPr>
          <a:lstStyle/>
          <a:p>
            <a:pPr>
              <a:spcBef>
                <a:spcPts val="0"/>
              </a:spcBef>
              <a:buNone/>
            </a:pPr>
            <a:r>
              <a:rPr lang="en"/>
              <a:t>Spirits in Macbeth</a:t>
            </a:r>
          </a:p>
        </p:txBody>
      </p:sp>
      <p:pic>
        <p:nvPicPr>
          <p:cNvPr id="93" name="Shape 93"/>
          <p:cNvPicPr preferRelativeResize="0"/>
          <p:nvPr/>
        </p:nvPicPr>
        <p:blipFill>
          <a:blip r:embed="rId7">
            <a:alphaModFix/>
          </a:blip>
          <a:stretch>
            <a:fillRect/>
          </a:stretch>
        </p:blipFill>
        <p:spPr>
          <a:xfrm>
            <a:off x="3668562" y="3115599"/>
            <a:ext cx="1806876" cy="1806876"/>
          </a:xfrm>
          <a:prstGeom prst="rect">
            <a:avLst/>
          </a:prstGeom>
          <a:noFill/>
          <a:ln>
            <a:noFill/>
          </a:ln>
        </p:spPr>
      </p:pic>
      <p:sp>
        <p:nvSpPr>
          <p:cNvPr id="94" name="Shape 94"/>
          <p:cNvSpPr txBox="1"/>
          <p:nvPr/>
        </p:nvSpPr>
        <p:spPr>
          <a:xfrm>
            <a:off x="5826625" y="3214700"/>
            <a:ext cx="2905200" cy="1556999"/>
          </a:xfrm>
          <a:prstGeom prst="rect">
            <a:avLst/>
          </a:prstGeom>
          <a:noFill/>
          <a:ln>
            <a:noFill/>
          </a:ln>
        </p:spPr>
        <p:txBody>
          <a:bodyPr anchorCtr="0" anchor="t" bIns="91425" lIns="91425" rIns="91425" tIns="91425">
            <a:noAutofit/>
          </a:bodyPr>
          <a:lstStyle/>
          <a:p>
            <a:pPr rtl="0">
              <a:spcBef>
                <a:spcPts val="0"/>
              </a:spcBef>
              <a:buNone/>
            </a:pPr>
            <a:r>
              <a:rPr lang="en"/>
              <a:t>Noh masks along with heavy make up display facial expressions of each character in Throne of Blood</a:t>
            </a:r>
          </a:p>
          <a:p>
            <a:pPr rtl="0">
              <a:spcBef>
                <a:spcPts val="0"/>
              </a:spcBef>
              <a:buNone/>
            </a:pPr>
            <a:r>
              <a:t/>
            </a:r>
            <a:endParaRPr/>
          </a:p>
          <a:p>
            <a:pPr>
              <a:spcBef>
                <a:spcPts val="0"/>
              </a:spcBef>
              <a:buNone/>
            </a:pPr>
            <a:r>
              <a:rPr lang="en"/>
              <a:t>-Shiro-shakumi</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Gown</a:t>
            </a:r>
          </a:p>
        </p:txBody>
      </p:sp>
      <p:pic>
        <p:nvPicPr>
          <p:cNvPr id="100" name="Shape 100"/>
          <p:cNvPicPr preferRelativeResize="0"/>
          <p:nvPr/>
        </p:nvPicPr>
        <p:blipFill>
          <a:blip r:embed="rId3">
            <a:alphaModFix/>
          </a:blip>
          <a:stretch>
            <a:fillRect/>
          </a:stretch>
        </p:blipFill>
        <p:spPr>
          <a:xfrm>
            <a:off x="4537350" y="1503000"/>
            <a:ext cx="3918000" cy="2919175"/>
          </a:xfrm>
          <a:prstGeom prst="rect">
            <a:avLst/>
          </a:prstGeom>
          <a:noFill/>
          <a:ln>
            <a:noFill/>
          </a:ln>
        </p:spPr>
      </p:pic>
      <p:pic>
        <p:nvPicPr>
          <p:cNvPr id="101" name="Shape 101"/>
          <p:cNvPicPr preferRelativeResize="0"/>
          <p:nvPr/>
        </p:nvPicPr>
        <p:blipFill>
          <a:blip r:embed="rId4">
            <a:alphaModFix/>
          </a:blip>
          <a:stretch>
            <a:fillRect/>
          </a:stretch>
        </p:blipFill>
        <p:spPr>
          <a:xfrm>
            <a:off x="337400" y="1277200"/>
            <a:ext cx="3621975" cy="37403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